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6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7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8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9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2" r:id="rId5"/>
    <p:sldMasterId id="2147483678" r:id="rId6"/>
    <p:sldMasterId id="2147483694" r:id="rId7"/>
    <p:sldMasterId id="2147483710" r:id="rId8"/>
    <p:sldMasterId id="2147483726" r:id="rId9"/>
    <p:sldMasterId id="2147483742" r:id="rId10"/>
    <p:sldMasterId id="2147483758" r:id="rId11"/>
    <p:sldMasterId id="2147483790" r:id="rId12"/>
    <p:sldMasterId id="2147483806" r:id="rId13"/>
  </p:sldMasterIdLst>
  <p:sldIdLst>
    <p:sldId id="256" r:id="rId14"/>
    <p:sldId id="261" r:id="rId15"/>
    <p:sldId id="419" r:id="rId16"/>
    <p:sldId id="416" r:id="rId17"/>
    <p:sldId id="385" r:id="rId18"/>
    <p:sldId id="386" r:id="rId19"/>
    <p:sldId id="387" r:id="rId20"/>
    <p:sldId id="389" r:id="rId21"/>
    <p:sldId id="390" r:id="rId22"/>
    <p:sldId id="391" r:id="rId23"/>
    <p:sldId id="414" r:id="rId24"/>
    <p:sldId id="392" r:id="rId25"/>
    <p:sldId id="393" r:id="rId26"/>
    <p:sldId id="399" r:id="rId27"/>
    <p:sldId id="394" r:id="rId28"/>
    <p:sldId id="417" r:id="rId29"/>
    <p:sldId id="263" r:id="rId30"/>
    <p:sldId id="395" r:id="rId31"/>
    <p:sldId id="406" r:id="rId32"/>
    <p:sldId id="396" r:id="rId33"/>
    <p:sldId id="397" r:id="rId34"/>
    <p:sldId id="398" r:id="rId35"/>
    <p:sldId id="400" r:id="rId36"/>
    <p:sldId id="402" r:id="rId37"/>
    <p:sldId id="403" r:id="rId38"/>
    <p:sldId id="404" r:id="rId39"/>
    <p:sldId id="405" r:id="rId40"/>
    <p:sldId id="408" r:id="rId41"/>
    <p:sldId id="409" r:id="rId42"/>
    <p:sldId id="410" r:id="rId43"/>
    <p:sldId id="411" r:id="rId44"/>
    <p:sldId id="412" r:id="rId45"/>
    <p:sldId id="413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3300"/>
    <a:srgbClr val="FF6699"/>
    <a:srgbClr val="660066"/>
    <a:srgbClr val="0000CC"/>
    <a:srgbClr val="FF0000"/>
    <a:srgbClr val="FF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24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B2A33-0333-485A-908D-F8F90940BB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65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6E053-5B5D-4416-A34C-9F733A02C2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16160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08182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94764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7453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8459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4708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2575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0102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6606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62749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9C62C-30F0-4EED-9C8B-FFEDF9FF8A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85765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134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3570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50518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1064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2355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35169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4277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43279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5692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78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73ECA-02E8-4422-901A-AE6A0EF8BC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37877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87745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8906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6168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877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2089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35568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76086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60064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17247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37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17F27-F547-42C9-B5B9-A563E4E219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7753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685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57509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82831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0325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8E22-20E6-4C5D-9F33-8A36655127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7404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1CF39-46F3-44FE-BE91-25CBB93D419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281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EF93-551A-4B06-B104-3DD2ABA878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1110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1C56F-DF17-409B-9CF9-A871F3CD4D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01858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DB803-BB3C-44BC-B1A7-1A5D9750EA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8905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D742C-F3C8-4099-B5F5-9F796D351F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57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0166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1B696-857F-4A8A-BECE-C19CE8513CB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376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B3864-5459-467B-B635-72B863E2BB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066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89266-461E-48F3-B2CE-B9928CA968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843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71ED9-1F5E-4D77-BF2C-4D718F4A7D6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217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361D9-A39C-4550-B205-B208080A29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984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9E248-1DA1-49F2-BA53-5752C5D5A3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03019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C920A-FB02-423E-93FF-A52C9075F0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33214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7D16-D102-402D-9B05-9F45239DFE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4550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2EB10-69F1-4D3B-8906-88A8D52EE1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11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83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21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229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14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7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E5567-6E3B-45FD-B8D2-CF82B88AC2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595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6180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144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371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9427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5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524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66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3875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8978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77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BD324-8D4E-4707-8136-1408528534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601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91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898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17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419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684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3434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281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3004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3770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4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3737D-EE57-4F7D-B0EA-8D2A223BBC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761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1249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87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0477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1313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1742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301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7221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447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425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15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40C3A-AD53-4DCF-BB6F-A46B3B5DF2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567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075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2411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574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9755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7788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216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9323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0788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427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66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54A8A-3F12-4370-B680-8DC37C66D3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5769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679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8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0883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6261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029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988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8127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6522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2544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09DA2-2129-4D2D-A5CF-DE46D6C73B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9968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460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4835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7274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3762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049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076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832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341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936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45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FB8BB-EAFF-4B7C-B125-FF533B38CD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63338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7679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189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318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773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459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CB9F11-427A-41EE-8C56-8B5794B64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3430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4F2DD-17BA-4B28-8E44-00362E61AF7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08022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D8F71-F8D6-45F3-B685-3B3346ACEA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82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663A93-4404-4916-9F7F-09611196B2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2456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AAF08-6F42-401A-B48C-18E6FC98F4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8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1A79E-A58B-46D1-8ABE-9C6365939A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5439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B6D0-4890-4B4D-8309-4368684FD7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862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D677-1EFD-4ABC-B701-E59E8F2A4E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4445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3C1A9-00E5-4E24-A4FC-AD35A307EF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1709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F7C1-D7A1-47A6-8C99-AA59D8064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991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46147-2D96-4DE1-AEC2-4AB81CB49A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70240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B5E54-5504-4ABD-8FB9-4E6E9FA83E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525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5D3A5-501B-4408-B97A-B3F79102C1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86012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542AA-307D-404F-9123-7958228310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8882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9EA8-65C9-43DC-8401-E3AF2CA8BC3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4976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38BBA-36B8-4834-A8C8-776959298D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49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6" Type="http://schemas.openxmlformats.org/officeDocument/2006/relationships/theme" Target="../theme/theme10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slideLayout" Target="../slideLayouts/slideLayout14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10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slideLayout" Target="../slideLayouts/slideLayout11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0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86536A8-9020-49E6-8F2A-90795B0162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7A0D46C-479E-456A-BC16-6DC95970B57F}" type="slidenum">
              <a:rPr lang="en-US">
                <a:solidFill>
                  <a:srgbClr val="000000"/>
                </a:solidFill>
                <a:latin typeface="Times New Roman" charset="0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7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73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18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40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201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16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78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308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CD845F-16EE-4BF4-B2EF-99C3A0F412F3}" type="slidenum">
              <a:rPr lang="en-US" smtClean="0">
                <a:solidFill>
                  <a:srgbClr val="000000"/>
                </a:solidFill>
                <a:latin typeface="Times New Roman" charset="0"/>
              </a:rPr>
              <a:pPr/>
              <a:t>‹#›</a:t>
            </a:fld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62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www.bikebrats.com/us/photos/nvtosfla/oil.jpg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hyperlink" Target="http://www.123rf.com/photo_18519252_hand-pointing-at-customer-oriented-on-screen-by-pen.html" TargetMode="Externa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Specimen$10000bi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3363"/>
            <a:ext cx="7315200" cy="639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z="9600" dirty="0" smtClean="0">
                <a:solidFill>
                  <a:srgbClr val="FF6600"/>
                </a:solidFill>
                <a:latin typeface="Algerian" pitchFamily="82" charset="0"/>
              </a:rPr>
              <a:t>ECONOMICS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Consumer or Producer?</a:t>
            </a:r>
          </a:p>
        </p:txBody>
      </p:sp>
      <p:pic>
        <p:nvPicPr>
          <p:cNvPr id="9219" name="Picture 3" descr="Homer-caisse-krust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371600"/>
            <a:ext cx="6934200" cy="5200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/>
              <a:t>Scarcity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81200"/>
            <a:ext cx="8534400" cy="4114800"/>
          </a:xfrm>
        </p:spPr>
        <p:txBody>
          <a:bodyPr/>
          <a:lstStyle/>
          <a:p>
            <a:r>
              <a:rPr lang="en-US" dirty="0"/>
              <a:t>We have to make choices as consumers because of </a:t>
            </a:r>
            <a:r>
              <a:rPr lang="en-US" dirty="0" smtClean="0"/>
              <a:t>scarcity</a:t>
            </a:r>
          </a:p>
          <a:p>
            <a:endParaRPr lang="en-US" dirty="0"/>
          </a:p>
          <a:p>
            <a:r>
              <a:rPr lang="en-US" b="1" u="sng" dirty="0"/>
              <a:t>Scarcity</a:t>
            </a:r>
            <a:r>
              <a:rPr lang="en-US" dirty="0"/>
              <a:t> means </a:t>
            </a:r>
            <a:r>
              <a:rPr lang="en-US" b="1" dirty="0"/>
              <a:t>there is not enough supply to meet the unlimited </a:t>
            </a:r>
            <a:r>
              <a:rPr lang="en-US" b="1" dirty="0" smtClean="0"/>
              <a:t>demand</a:t>
            </a:r>
          </a:p>
          <a:p>
            <a:endParaRPr lang="en-US" b="1" dirty="0"/>
          </a:p>
          <a:p>
            <a:r>
              <a:rPr lang="en-US" dirty="0"/>
              <a:t>We don’t have enough money and there are not enough resources to go around if we did </a:t>
            </a:r>
          </a:p>
        </p:txBody>
      </p:sp>
    </p:spTree>
    <p:extLst>
      <p:ext uri="{BB962C8B-B14F-4D97-AF65-F5344CB8AC3E}">
        <p14:creationId xmlns:p14="http://schemas.microsoft.com/office/powerpoint/2010/main" val="27313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Its Economical</a:t>
            </a:r>
            <a:endParaRPr lang="el-GR" b="1" dirty="0" smtClean="0"/>
          </a:p>
        </p:txBody>
      </p:sp>
      <p:sp>
        <p:nvSpPr>
          <p:cNvPr id="2355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1371600"/>
            <a:ext cx="4114800" cy="5029200"/>
          </a:xfrm>
        </p:spPr>
        <p:txBody>
          <a:bodyPr/>
          <a:lstStyle/>
          <a:p>
            <a:pPr eaLnBrk="1" hangingPunct="1"/>
            <a:r>
              <a:rPr lang="en-US" sz="2400" b="1" u="sng" dirty="0" smtClean="0"/>
              <a:t>Resources</a:t>
            </a:r>
            <a:r>
              <a:rPr lang="en-US" sz="2400" dirty="0" smtClean="0"/>
              <a:t> are </a:t>
            </a:r>
            <a:r>
              <a:rPr lang="en-US" sz="2400" b="1" dirty="0" smtClean="0"/>
              <a:t>items and services that have value to people</a:t>
            </a:r>
          </a:p>
          <a:p>
            <a:pPr eaLnBrk="1" hangingPunct="1"/>
            <a:r>
              <a:rPr lang="en-US" sz="2400" b="1" dirty="0" smtClean="0"/>
              <a:t>all resources are </a:t>
            </a:r>
            <a:r>
              <a:rPr lang="en-US" sz="2400" b="1" u="sng" dirty="0" smtClean="0"/>
              <a:t>limited</a:t>
            </a:r>
          </a:p>
          <a:p>
            <a:pPr eaLnBrk="1" hangingPunct="1"/>
            <a:r>
              <a:rPr lang="en-US" sz="2400" dirty="0" smtClean="0"/>
              <a:t>because resources are limited, people are faced with a problem.  They must make...</a:t>
            </a:r>
          </a:p>
          <a:p>
            <a:pPr eaLnBrk="1" hangingPunct="1"/>
            <a:r>
              <a:rPr lang="en-US" sz="2400" b="1" u="sng" dirty="0" smtClean="0"/>
              <a:t>Choices</a:t>
            </a:r>
            <a:r>
              <a:rPr lang="en-US" sz="2400" b="1" dirty="0" smtClean="0"/>
              <a:t> are made of which resources are most valuable to producers and consumers</a:t>
            </a:r>
            <a:endParaRPr lang="en-US" sz="2400" b="1" u="sng" dirty="0" smtClean="0"/>
          </a:p>
          <a:p>
            <a:pPr eaLnBrk="1" hangingPunct="1"/>
            <a:endParaRPr lang="el-GR" sz="2400" b="1" smtClean="0"/>
          </a:p>
        </p:txBody>
      </p:sp>
      <p:pic>
        <p:nvPicPr>
          <p:cNvPr id="235530" name="Picture 10" descr="lumber-skid3-cropp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32" name="Picture 12" descr="DSC000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" r="19139"/>
          <a:stretch>
            <a:fillRect/>
          </a:stretch>
        </p:blipFill>
        <p:spPr bwMode="auto">
          <a:xfrm>
            <a:off x="4343400" y="1600200"/>
            <a:ext cx="4495800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34" name="Picture 14" descr="channels_choice_xt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" t="8000" r="3020" b="25333"/>
          <a:stretch>
            <a:fillRect/>
          </a:stretch>
        </p:blipFill>
        <p:spPr bwMode="auto">
          <a:xfrm>
            <a:off x="4343400" y="990600"/>
            <a:ext cx="439896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Opportunity Cost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52600"/>
            <a:ext cx="4114800" cy="44196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For every good or service produced, another option is not produced</a:t>
            </a:r>
          </a:p>
          <a:p>
            <a:pPr eaLnBrk="1" hangingPunct="1"/>
            <a:r>
              <a:rPr lang="en-US" sz="2400" dirty="0" smtClean="0"/>
              <a:t>For every purchase made by a consumer, that consumer has chosen not to buy something else</a:t>
            </a:r>
          </a:p>
          <a:p>
            <a:pPr eaLnBrk="1" hangingPunct="1"/>
            <a:r>
              <a:rPr lang="en-US" sz="2400" b="1" u="sng" dirty="0" smtClean="0"/>
              <a:t>Opportunity Cost</a:t>
            </a:r>
            <a:r>
              <a:rPr lang="en-US" sz="2400" dirty="0" smtClean="0"/>
              <a:t> </a:t>
            </a:r>
            <a:r>
              <a:rPr lang="en-US" sz="2400" b="1" dirty="0" smtClean="0"/>
              <a:t>is what a consumer or producer gives up in order to make their final decision</a:t>
            </a:r>
            <a:endParaRPr lang="en-US" sz="2400" b="1" u="sng" dirty="0" smtClean="0"/>
          </a:p>
        </p:txBody>
      </p:sp>
      <p:pic>
        <p:nvPicPr>
          <p:cNvPr id="11268" name="Picture 4" descr="Coke%20and%20Pepsi%20Coolers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>
          <a:xfrm>
            <a:off x="531813" y="1676400"/>
            <a:ext cx="3622675" cy="4800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4343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Choices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As consumers in a the economy we face an endless series of choices</a:t>
            </a:r>
          </a:p>
          <a:p>
            <a:pPr eaLnBrk="1" hangingPunct="1"/>
            <a:r>
              <a:rPr lang="en-US" sz="2800" dirty="0" smtClean="0"/>
              <a:t>Every choice we make has an </a:t>
            </a:r>
            <a:r>
              <a:rPr lang="en-US" sz="2800" b="1" dirty="0" smtClean="0"/>
              <a:t>opportunity cost</a:t>
            </a:r>
          </a:p>
          <a:p>
            <a:pPr eaLnBrk="1" hangingPunct="1"/>
            <a:r>
              <a:rPr lang="en-US" sz="2800" dirty="0" smtClean="0"/>
              <a:t>For any purchase we make, must give up the opportunity to purchase something else</a:t>
            </a:r>
          </a:p>
        </p:txBody>
      </p:sp>
      <p:pic>
        <p:nvPicPr>
          <p:cNvPr id="7" name="Online Image Placeholder 6"/>
          <p:cNvPicPr>
            <a:picLocks noGrp="1" noChangeAspect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5181600" y="4499137"/>
            <a:ext cx="3276600" cy="2190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580" y="2268543"/>
            <a:ext cx="3235620" cy="21630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580" y="270588"/>
            <a:ext cx="3199286" cy="1916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Who’s in charge over here?</a:t>
            </a:r>
            <a:endParaRPr lang="el-GR" smtClean="0"/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524000"/>
            <a:ext cx="3810000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So, who gets to make the important choices?</a:t>
            </a:r>
          </a:p>
          <a:p>
            <a:pPr eaLnBrk="1" hangingPunct="1"/>
            <a:r>
              <a:rPr lang="en-US" dirty="0" smtClean="0"/>
              <a:t>Government?</a:t>
            </a:r>
          </a:p>
          <a:p>
            <a:pPr eaLnBrk="1" hangingPunct="1"/>
            <a:r>
              <a:rPr lang="en-US" dirty="0" smtClean="0"/>
              <a:t>Producers?</a:t>
            </a:r>
          </a:p>
          <a:p>
            <a:pPr eaLnBrk="1" hangingPunct="1"/>
            <a:r>
              <a:rPr lang="en-US" dirty="0" smtClean="0"/>
              <a:t>Consumers?</a:t>
            </a:r>
          </a:p>
          <a:p>
            <a:pPr eaLnBrk="1" hangingPunct="1"/>
            <a:r>
              <a:rPr lang="en-US" dirty="0" smtClean="0"/>
              <a:t>Depends where you are</a:t>
            </a:r>
          </a:p>
          <a:p>
            <a:pPr eaLnBrk="1" hangingPunct="1"/>
            <a:r>
              <a:rPr lang="en-US" dirty="0" smtClean="0"/>
              <a:t>There are three basic types of economies in the world</a:t>
            </a:r>
            <a:endParaRPr lang="el-GR" dirty="0" smtClean="0"/>
          </a:p>
        </p:txBody>
      </p:sp>
      <p:pic>
        <p:nvPicPr>
          <p:cNvPr id="240648" name="Picture 8" descr="question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600200"/>
            <a:ext cx="4343400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650" name="Picture 10" descr="34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377983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652" name="Picture 12" descr="gas_credit_cards_t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81200"/>
            <a:ext cx="4533900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654" name="Picture 14" descr="flags-globe-thumb5414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524000"/>
            <a:ext cx="43815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656" name="Picture 16" descr="usstillno1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71600"/>
            <a:ext cx="3814763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Traditional Economy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752600"/>
            <a:ext cx="87630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 a </a:t>
            </a:r>
            <a:r>
              <a:rPr lang="en-US" sz="2800" b="1" u="sng" dirty="0"/>
              <a:t>Traditional Economy</a:t>
            </a:r>
            <a:r>
              <a:rPr lang="en-US" sz="2800" dirty="0"/>
              <a:t>, the </a:t>
            </a:r>
            <a:r>
              <a:rPr lang="en-US" sz="2800" b="1" dirty="0"/>
              <a:t>economy is run by custom; as it has been in the past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Things run as they always have, with little technology or change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  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Small-scale farming and craftwork is the basis of most traditional </a:t>
            </a:r>
            <a:r>
              <a:rPr lang="en-US" sz="2800" dirty="0" smtClean="0"/>
              <a:t>economies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Most of the traditional economies that exist today are in isolated places in Africa</a:t>
            </a:r>
            <a:r>
              <a:rPr lang="en-US" sz="2800" dirty="0" smtClean="0"/>
              <a:t>, Asia </a:t>
            </a:r>
            <a:r>
              <a:rPr lang="en-US" sz="2800" dirty="0"/>
              <a:t>and the Pacific</a:t>
            </a:r>
          </a:p>
        </p:txBody>
      </p:sp>
    </p:spTree>
    <p:extLst>
      <p:ext uri="{BB962C8B-B14F-4D97-AF65-F5344CB8AC3E}">
        <p14:creationId xmlns:p14="http://schemas.microsoft.com/office/powerpoint/2010/main" val="353518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Command Economy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371600"/>
            <a:ext cx="3962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 </a:t>
            </a:r>
            <a:r>
              <a:rPr lang="en-US" sz="2400" b="1" u="sng" dirty="0" smtClean="0"/>
              <a:t>Command Economy</a:t>
            </a:r>
            <a:r>
              <a:rPr lang="en-US" sz="2400" dirty="0" smtClean="0"/>
              <a:t> </a:t>
            </a:r>
            <a:r>
              <a:rPr lang="en-US" sz="2400" b="1" dirty="0" smtClean="0"/>
              <a:t>important economic</a:t>
            </a:r>
            <a:r>
              <a:rPr lang="en-US" sz="2400" dirty="0" smtClean="0"/>
              <a:t> </a:t>
            </a:r>
            <a:r>
              <a:rPr lang="en-US" sz="2400" b="1" dirty="0" smtClean="0"/>
              <a:t>choices are made by the government.   It includes: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central planning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central ownership of property and resources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lack of consumer choices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also called “communism”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North Korea is a command economy</a:t>
            </a:r>
            <a:endParaRPr lang="en-US" sz="2400" dirty="0" smtClean="0"/>
          </a:p>
        </p:txBody>
      </p:sp>
      <p:pic>
        <p:nvPicPr>
          <p:cNvPr id="9230" name="Picture 14" descr="300px-Poster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375761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16" descr="22ch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00"/>
          <a:stretch>
            <a:fillRect/>
          </a:stretch>
        </p:blipFill>
        <p:spPr bwMode="auto">
          <a:xfrm>
            <a:off x="228600" y="1828800"/>
            <a:ext cx="46482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5" name="Picture 19" descr="cccp_100_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1"/>
          <a:stretch>
            <a:fillRect/>
          </a:stretch>
        </p:blipFill>
        <p:spPr bwMode="auto">
          <a:xfrm>
            <a:off x="304800" y="1981200"/>
            <a:ext cx="4470400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7" name="Picture 21" descr="PH20061229016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1" t="25876"/>
          <a:stretch>
            <a:fillRect/>
          </a:stretch>
        </p:blipFill>
        <p:spPr bwMode="auto">
          <a:xfrm>
            <a:off x="228600" y="1981200"/>
            <a:ext cx="4648200" cy="355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9" name="Picture 23" descr="how_communism_work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3" b="14000"/>
          <a:stretch>
            <a:fillRect/>
          </a:stretch>
        </p:blipFill>
        <p:spPr bwMode="auto">
          <a:xfrm>
            <a:off x="409575" y="1143000"/>
            <a:ext cx="439102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1" name="Picture 25" descr="03123222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0"/>
          <a:stretch>
            <a:fillRect/>
          </a:stretch>
        </p:blipFill>
        <p:spPr bwMode="auto">
          <a:xfrm>
            <a:off x="609600" y="1066800"/>
            <a:ext cx="3935413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Free Market</a:t>
            </a:r>
            <a:endParaRPr lang="el-GR" b="1" dirty="0" smtClean="0"/>
          </a:p>
        </p:txBody>
      </p:sp>
      <p:sp>
        <p:nvSpPr>
          <p:cNvPr id="2447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2672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Free Market Economy</a:t>
            </a:r>
            <a:r>
              <a:rPr lang="en-US" sz="2400" dirty="0" smtClean="0"/>
              <a:t> </a:t>
            </a:r>
            <a:r>
              <a:rPr lang="en-US" sz="2400" b="1" dirty="0" smtClean="0"/>
              <a:t>allows Consumers to make the important economic choices.  It has: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Individual choice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Consumer sovereignty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Competition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private ownership of property and resources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Profit motive </a:t>
            </a:r>
            <a:r>
              <a:rPr lang="en-US" sz="2400" dirty="0" smtClean="0"/>
              <a:t>(the chance to make more money)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Also known as “capitalism”</a:t>
            </a:r>
          </a:p>
          <a:p>
            <a:pPr eaLnBrk="1" hangingPunct="1">
              <a:lnSpc>
                <a:spcPct val="90000"/>
              </a:lnSpc>
            </a:pPr>
            <a:endParaRPr lang="el-GR" sz="2400" smtClean="0"/>
          </a:p>
        </p:txBody>
      </p:sp>
      <p:pic>
        <p:nvPicPr>
          <p:cNvPr id="244744" name="Picture 8" descr="ny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913" y="990600"/>
            <a:ext cx="372903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46" name="Picture 10" descr="234350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71600"/>
            <a:ext cx="44005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50" name="Picture 14" descr="CokePepsiC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52600"/>
            <a:ext cx="4452938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52" name="Picture 16" descr="610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1" r="9344"/>
          <a:stretch>
            <a:fillRect/>
          </a:stretch>
        </p:blipFill>
        <p:spPr bwMode="auto">
          <a:xfrm>
            <a:off x="4419600" y="1676400"/>
            <a:ext cx="457200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56" name="Picture 20" descr="investor_relation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" t="1318" r="6639" b="6186"/>
          <a:stretch>
            <a:fillRect/>
          </a:stretch>
        </p:blipFill>
        <p:spPr bwMode="auto">
          <a:xfrm>
            <a:off x="4724400" y="990600"/>
            <a:ext cx="4154488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57" name="Picture 21" descr="ty_warner_from_beanie_mania_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4195763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60" name="Picture 24" descr="cok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" r="10001"/>
          <a:stretch>
            <a:fillRect/>
          </a:stretch>
        </p:blipFill>
        <p:spPr bwMode="auto">
          <a:xfrm>
            <a:off x="4495800" y="1371600"/>
            <a:ext cx="441960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Profit and Loss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371600"/>
            <a:ext cx="4267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b="1" dirty="0" smtClean="0"/>
              <a:t>Capitalism</a:t>
            </a:r>
            <a:r>
              <a:rPr lang="en-US" sz="2300" dirty="0" smtClean="0"/>
              <a:t> is driven by profit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b="1" u="sng" dirty="0" smtClean="0"/>
              <a:t>Profit</a:t>
            </a:r>
            <a:r>
              <a:rPr lang="en-US" sz="2300" b="1" dirty="0" smtClean="0"/>
              <a:t> is the amount of money taken in is more than the cost of doing business</a:t>
            </a:r>
            <a:endParaRPr lang="en-US" sz="2300" b="1" u="sng" dirty="0" smtClean="0"/>
          </a:p>
          <a:p>
            <a:pPr eaLnBrk="1" hangingPunct="1">
              <a:lnSpc>
                <a:spcPct val="90000"/>
              </a:lnSpc>
            </a:pPr>
            <a:r>
              <a:rPr lang="en-US" sz="2300" dirty="0" smtClean="0"/>
              <a:t>Profit is why people take the risk of doing business in the first place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b="1" u="sng" dirty="0" smtClean="0"/>
              <a:t>Loss</a:t>
            </a:r>
            <a:r>
              <a:rPr lang="en-US" sz="2300" b="1" dirty="0" smtClean="0"/>
              <a:t> is the amount of money that is spent doing business is more than what is taken in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b="1" u="sng" dirty="0" smtClean="0"/>
              <a:t>Competition</a:t>
            </a:r>
            <a:r>
              <a:rPr lang="en-US" sz="2300" dirty="0" smtClean="0"/>
              <a:t> is when </a:t>
            </a:r>
            <a:r>
              <a:rPr lang="en-US" sz="2300" b="1" dirty="0" smtClean="0"/>
              <a:t>businesses attempt to outdo each other in order to gain profit</a:t>
            </a:r>
          </a:p>
          <a:p>
            <a:pPr eaLnBrk="1" hangingPunct="1">
              <a:lnSpc>
                <a:spcPct val="90000"/>
              </a:lnSpc>
            </a:pPr>
            <a:endParaRPr lang="en-US" sz="2300" b="1" u="sng" dirty="0" smtClean="0"/>
          </a:p>
        </p:txBody>
      </p:sp>
      <p:pic>
        <p:nvPicPr>
          <p:cNvPr id="16388" name="Picture 4" descr="story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3" r="2759" b="5417"/>
          <a:stretch>
            <a:fillRect/>
          </a:stretch>
        </p:blipFill>
        <p:spPr>
          <a:xfrm>
            <a:off x="228600" y="2057400"/>
            <a:ext cx="4419600" cy="3103563"/>
          </a:xfrm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52400" y="5257800"/>
            <a:ext cx="1397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800" b="1" dirty="0">
                <a:solidFill>
                  <a:srgbClr val="FF0000"/>
                </a:solidFill>
              </a:rPr>
              <a:t>- $1.9 billion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133600" y="5257800"/>
            <a:ext cx="274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+ $99.1 billion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Economics?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4000"/>
            <a:ext cx="4114800" cy="5334000"/>
          </a:xfrm>
        </p:spPr>
        <p:txBody>
          <a:bodyPr/>
          <a:lstStyle/>
          <a:p>
            <a:pPr eaLnBrk="1" hangingPunct="1"/>
            <a:r>
              <a:rPr lang="en-US" sz="2800" b="1" u="sng" dirty="0" smtClean="0"/>
              <a:t>Economics</a:t>
            </a:r>
            <a:r>
              <a:rPr lang="en-US" sz="2800" b="1" dirty="0" smtClean="0"/>
              <a:t> </a:t>
            </a:r>
            <a:r>
              <a:rPr lang="en-US" sz="2800" dirty="0" smtClean="0"/>
              <a:t>is the </a:t>
            </a:r>
            <a:r>
              <a:rPr lang="en-US" sz="2800" b="1" dirty="0" smtClean="0"/>
              <a:t>study of how society tries to  meet unlimited wants with limited resources</a:t>
            </a:r>
          </a:p>
          <a:p>
            <a:pPr lvl="0" eaLnBrk="1" hangingPunct="1"/>
            <a:r>
              <a:rPr lang="en-US" sz="2800" dirty="0">
                <a:solidFill>
                  <a:srgbClr val="000000"/>
                </a:solidFill>
              </a:rPr>
              <a:t>In Economics we study of how wealth is created, distributed and used</a:t>
            </a:r>
          </a:p>
          <a:p>
            <a:pPr lvl="0" eaLnBrk="1" hangingPunct="1"/>
            <a:r>
              <a:rPr lang="en-US" sz="2800" dirty="0">
                <a:solidFill>
                  <a:srgbClr val="000000"/>
                </a:solidFill>
              </a:rPr>
              <a:t>Every society has to create a system to answer the most basic economic questions</a:t>
            </a:r>
            <a:endParaRPr lang="en-US" sz="2800" b="1" u="sng" dirty="0">
              <a:solidFill>
                <a:srgbClr val="000000"/>
              </a:solidFill>
            </a:endParaRPr>
          </a:p>
          <a:p>
            <a:pPr eaLnBrk="1" hangingPunct="1"/>
            <a:endParaRPr lang="en-US" sz="2800" dirty="0" smtClean="0"/>
          </a:p>
        </p:txBody>
      </p:sp>
      <p:pic>
        <p:nvPicPr>
          <p:cNvPr id="3076" name="Picture 7" descr="money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05000"/>
            <a:ext cx="41148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15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So which produces more economic growth?</a:t>
            </a:r>
            <a:endParaRPr lang="el-GR" sz="4000" smtClean="0"/>
          </a:p>
        </p:txBody>
      </p:sp>
      <p:pic>
        <p:nvPicPr>
          <p:cNvPr id="17411" name="Picture 8" descr="dprk-dmsp-d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"/>
          <a:stretch>
            <a:fillRect/>
          </a:stretch>
        </p:blipFill>
        <p:spPr bwMode="auto">
          <a:xfrm>
            <a:off x="1143000" y="1524000"/>
            <a:ext cx="7010400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 little of this…</a:t>
            </a:r>
            <a:endParaRPr lang="el-GR" smtClean="0"/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76400"/>
            <a:ext cx="4267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/>
              <a:t>Mixed Economy</a:t>
            </a:r>
            <a:r>
              <a:rPr lang="en-US" dirty="0" smtClean="0"/>
              <a:t> </a:t>
            </a:r>
            <a:r>
              <a:rPr lang="en-US" b="1" dirty="0" smtClean="0"/>
              <a:t>combines the command and market systems in varying amounts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Some countries give the government a larger share of the choices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Some countries allow consumer choice but with a definite role for government too</a:t>
            </a:r>
            <a:endParaRPr lang="el-GR" smtClean="0"/>
          </a:p>
        </p:txBody>
      </p:sp>
      <p:pic>
        <p:nvPicPr>
          <p:cNvPr id="18436" name="Picture 7" descr="Image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2" t="1529" r="2409" b="2243"/>
          <a:stretch>
            <a:fillRect/>
          </a:stretch>
        </p:blipFill>
        <p:spPr bwMode="auto">
          <a:xfrm>
            <a:off x="4495800" y="1752600"/>
            <a:ext cx="4419600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Mixed-Market</a:t>
            </a:r>
            <a:endParaRPr lang="el-GR" b="1" dirty="0" smtClean="0"/>
          </a:p>
        </p:txBody>
      </p:sp>
      <p:sp>
        <p:nvSpPr>
          <p:cNvPr id="2529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447800"/>
            <a:ext cx="4419600" cy="5105400"/>
          </a:xfrm>
        </p:spPr>
        <p:txBody>
          <a:bodyPr/>
          <a:lstStyle/>
          <a:p>
            <a:pPr eaLnBrk="1" hangingPunct="1"/>
            <a:r>
              <a:rPr lang="en-US" sz="2400" b="1" u="sng" dirty="0" smtClean="0"/>
              <a:t>Mixed market economy</a:t>
            </a:r>
            <a:r>
              <a:rPr lang="en-US" sz="2400" dirty="0" smtClean="0"/>
              <a:t> is </a:t>
            </a:r>
            <a:r>
              <a:rPr lang="en-US" sz="2400" b="1" dirty="0" smtClean="0"/>
              <a:t>a mixed economy that is mostly free market.  It...</a:t>
            </a:r>
          </a:p>
          <a:p>
            <a:pPr eaLnBrk="1" hangingPunct="1"/>
            <a:r>
              <a:rPr lang="en-US" sz="2400" b="1" dirty="0" smtClean="0"/>
              <a:t>Uses incentives</a:t>
            </a:r>
          </a:p>
          <a:p>
            <a:pPr eaLnBrk="1" hangingPunct="1"/>
            <a:r>
              <a:rPr lang="en-US" sz="2400" b="1" dirty="0" smtClean="0"/>
              <a:t>Uses Supply &amp; Demand</a:t>
            </a:r>
          </a:p>
          <a:p>
            <a:pPr eaLnBrk="1" hangingPunct="1"/>
            <a:r>
              <a:rPr lang="en-US" sz="2400" b="1" dirty="0" smtClean="0"/>
              <a:t>Most common system in the world today</a:t>
            </a:r>
          </a:p>
          <a:p>
            <a:pPr eaLnBrk="1" hangingPunct="1"/>
            <a:r>
              <a:rPr lang="en-US" sz="2400" b="1" dirty="0" smtClean="0"/>
              <a:t>Economic decisions made in private sector &amp; public sector</a:t>
            </a:r>
          </a:p>
          <a:p>
            <a:pPr eaLnBrk="1" hangingPunct="1"/>
            <a:r>
              <a:rPr lang="en-US" sz="2400" b="1" dirty="0" smtClean="0"/>
              <a:t>public sector = government</a:t>
            </a:r>
          </a:p>
          <a:p>
            <a:pPr eaLnBrk="1" hangingPunct="1"/>
            <a:r>
              <a:rPr lang="en-US" sz="2400" b="1" dirty="0" smtClean="0"/>
              <a:t>private sector = individuals and businesses</a:t>
            </a:r>
          </a:p>
          <a:p>
            <a:pPr eaLnBrk="1" hangingPunct="1"/>
            <a:endParaRPr lang="en-US" sz="2400" b="1" dirty="0" smtClean="0"/>
          </a:p>
          <a:p>
            <a:pPr eaLnBrk="1" hangingPunct="1"/>
            <a:endParaRPr lang="el-GR" sz="2400" b="1" smtClean="0"/>
          </a:p>
        </p:txBody>
      </p:sp>
      <p:pic>
        <p:nvPicPr>
          <p:cNvPr id="252937" name="Picture 9" descr="epa_seal_large_tri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038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939" name="Picture 11" descr="incentiv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0" r="5600"/>
          <a:stretch>
            <a:fillRect/>
          </a:stretch>
        </p:blipFill>
        <p:spPr bwMode="auto">
          <a:xfrm>
            <a:off x="228600" y="2209800"/>
            <a:ext cx="41910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941" name="Picture 13" descr="supplyranddemandWikipedia-7819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143000"/>
            <a:ext cx="304323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943" name="Picture 15" descr="017_PP0132~Planet-Earth-Poster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339248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945" name="Picture 17" descr="governm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07828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2947" name="Picture 19" descr="4c152a18-c3fa-4e65-8396-1ed0400ee6b5_m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39338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Incentives</a:t>
            </a:r>
            <a:endParaRPr lang="el-GR" b="1" dirty="0" smtClean="0"/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76400"/>
            <a:ext cx="3962400" cy="48006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Incentives</a:t>
            </a:r>
            <a:r>
              <a:rPr lang="en-US" b="1" dirty="0" smtClean="0"/>
              <a:t> </a:t>
            </a:r>
            <a:r>
              <a:rPr lang="en-US" dirty="0" smtClean="0"/>
              <a:t>are</a:t>
            </a:r>
            <a:r>
              <a:rPr lang="en-US" b="1" dirty="0" smtClean="0"/>
              <a:t> factors that lead someone to make a certain choice.</a:t>
            </a:r>
            <a:r>
              <a:rPr lang="en-US" dirty="0" smtClean="0"/>
              <a:t>  </a:t>
            </a:r>
            <a:r>
              <a:rPr lang="en-US" b="1" dirty="0" smtClean="0"/>
              <a:t>Examples:</a:t>
            </a:r>
          </a:p>
          <a:p>
            <a:pPr eaLnBrk="1" hangingPunct="1"/>
            <a:r>
              <a:rPr lang="en-US" b="1" dirty="0" smtClean="0"/>
              <a:t>Tax increases/cuts</a:t>
            </a:r>
          </a:p>
          <a:p>
            <a:pPr eaLnBrk="1" hangingPunct="1"/>
            <a:r>
              <a:rPr lang="en-US" b="1" dirty="0" smtClean="0"/>
              <a:t>Sales</a:t>
            </a:r>
          </a:p>
          <a:p>
            <a:pPr eaLnBrk="1" hangingPunct="1"/>
            <a:r>
              <a:rPr lang="en-US" b="1" dirty="0" smtClean="0"/>
              <a:t>Advertising</a:t>
            </a:r>
          </a:p>
          <a:p>
            <a:pPr eaLnBrk="1" hangingPunct="1"/>
            <a:r>
              <a:rPr lang="en-US" b="1" dirty="0" smtClean="0"/>
              <a:t>Promotions</a:t>
            </a:r>
          </a:p>
          <a:p>
            <a:pPr eaLnBrk="1" hangingPunct="1"/>
            <a:endParaRPr lang="el-GR" b="1" u="sng" dirty="0" smtClean="0"/>
          </a:p>
        </p:txBody>
      </p:sp>
      <p:pic>
        <p:nvPicPr>
          <p:cNvPr id="262152" name="Picture 8" descr="hotel_incentive_banner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6" r="21802"/>
          <a:stretch>
            <a:fillRect/>
          </a:stretch>
        </p:blipFill>
        <p:spPr bwMode="auto">
          <a:xfrm>
            <a:off x="4114800" y="2209800"/>
            <a:ext cx="4572000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154" name="Picture 10" descr="EVcred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57400"/>
            <a:ext cx="4638675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156" name="Picture 12" descr="3769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57400"/>
            <a:ext cx="4610100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158" name="Picture 14" descr="times_square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r="7143"/>
          <a:stretch>
            <a:fillRect/>
          </a:stretch>
        </p:blipFill>
        <p:spPr bwMode="auto">
          <a:xfrm>
            <a:off x="4114800" y="2057400"/>
            <a:ext cx="47244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160" name="Picture 16" descr="m-m-cancer-promo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31482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218710"/>
            <a:ext cx="2362200" cy="1544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</a:rPr>
              <a:t>Supply and Demand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1981200"/>
            <a:ext cx="4800600" cy="4114800"/>
          </a:xfrm>
        </p:spPr>
        <p:txBody>
          <a:bodyPr/>
          <a:lstStyle/>
          <a:p>
            <a:pPr eaLnBrk="1" hangingPunct="1"/>
            <a:r>
              <a:rPr lang="en-US" sz="2600" dirty="0" smtClean="0"/>
              <a:t>The </a:t>
            </a:r>
            <a:r>
              <a:rPr lang="en-US" sz="2600" b="1" u="sng" dirty="0" smtClean="0"/>
              <a:t>Law of Supply and Demand</a:t>
            </a:r>
            <a:r>
              <a:rPr lang="en-US" sz="2600" dirty="0" smtClean="0"/>
              <a:t> </a:t>
            </a:r>
            <a:r>
              <a:rPr lang="en-US" sz="2600" b="1" dirty="0" smtClean="0"/>
              <a:t>determines the price of goods and services</a:t>
            </a:r>
          </a:p>
          <a:p>
            <a:pPr eaLnBrk="1" hangingPunct="1">
              <a:buFontTx/>
              <a:buNone/>
            </a:pPr>
            <a:endParaRPr lang="en-US" sz="2600" dirty="0" smtClean="0"/>
          </a:p>
          <a:p>
            <a:pPr eaLnBrk="1" hangingPunct="1"/>
            <a:r>
              <a:rPr lang="en-US" sz="2200" b="1" dirty="0" smtClean="0"/>
              <a:t>Supply   UP        =   Price DOWN</a:t>
            </a:r>
          </a:p>
          <a:p>
            <a:pPr eaLnBrk="1" hangingPunct="1"/>
            <a:r>
              <a:rPr lang="en-US" sz="2200" b="1" dirty="0" smtClean="0"/>
              <a:t>Supply   DOWN  =   Price UP</a:t>
            </a:r>
          </a:p>
          <a:p>
            <a:pPr eaLnBrk="1" hangingPunct="1"/>
            <a:r>
              <a:rPr lang="en-US" sz="2200" b="1" dirty="0" smtClean="0"/>
              <a:t>Demand UP        =   Price UP</a:t>
            </a:r>
          </a:p>
          <a:p>
            <a:pPr eaLnBrk="1" hangingPunct="1"/>
            <a:r>
              <a:rPr lang="en-US" sz="2200" b="1" dirty="0" smtClean="0"/>
              <a:t>Demand DOWN  =   Price DOWN</a:t>
            </a:r>
          </a:p>
        </p:txBody>
      </p:sp>
      <p:pic>
        <p:nvPicPr>
          <p:cNvPr id="21508" name="Picture 4" descr="oilsm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676400"/>
            <a:ext cx="3581400" cy="2617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9" name="Picture 5" descr="gold_ingo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t="8333" r="5556" b="8333"/>
          <a:stretch>
            <a:fillRect/>
          </a:stretch>
        </p:blipFill>
        <p:spPr bwMode="auto">
          <a:xfrm>
            <a:off x="762000" y="4445000"/>
            <a:ext cx="26670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Why are things valuable?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l-GR" sz="2800" smtClean="0">
              <a:solidFill>
                <a:schemeClr val="bg1"/>
              </a:solidFill>
            </a:endParaRPr>
          </a:p>
        </p:txBody>
      </p:sp>
      <p:pic>
        <p:nvPicPr>
          <p:cNvPr id="22532" name="Picture 4" descr="maskin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465388"/>
            <a:ext cx="3598863" cy="33956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3" name="Picture 5" descr="Diamonds_rough_polished_13_765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6"/>
          <a:stretch>
            <a:fillRect/>
          </a:stretch>
        </p:blipFill>
        <p:spPr bwMode="auto">
          <a:xfrm>
            <a:off x="4648200" y="2209800"/>
            <a:ext cx="3962400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What happens when supply and demand work together?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465388"/>
            <a:ext cx="3810000" cy="36306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/>
              <a:t>Kia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465388"/>
            <a:ext cx="3810000" cy="36306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/>
              <a:t>Lamborghini 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486400" y="57912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smtClean="0"/>
              <a:t>$399,500</a:t>
            </a:r>
            <a:endParaRPr lang="en-US" dirty="0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90600" y="57150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 smtClean="0"/>
              <a:t>$21, 990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971800"/>
            <a:ext cx="4122132" cy="27618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957804"/>
            <a:ext cx="4572000" cy="2757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Supply or Demand change?</a:t>
            </a:r>
          </a:p>
        </p:txBody>
      </p:sp>
      <p:pic>
        <p:nvPicPr>
          <p:cNvPr id="24579" name="Picture 3" descr="pri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5" r="6490" b="1422"/>
          <a:stretch>
            <a:fillRect/>
          </a:stretch>
        </p:blipFill>
        <p:spPr bwMode="auto">
          <a:xfrm>
            <a:off x="2133600" y="1066800"/>
            <a:ext cx="437832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82000" cy="1143000"/>
          </a:xfrm>
        </p:spPr>
        <p:txBody>
          <a:bodyPr/>
          <a:lstStyle/>
          <a:p>
            <a:r>
              <a:rPr lang="en-US" b="1" u="sng" dirty="0"/>
              <a:t>The Factors of Production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981200"/>
            <a:ext cx="3581400" cy="4114800"/>
          </a:xfrm>
        </p:spPr>
        <p:txBody>
          <a:bodyPr/>
          <a:lstStyle/>
          <a:p>
            <a:r>
              <a:rPr lang="en-US" sz="2400" dirty="0"/>
              <a:t>There are elements that go into the production of any good or service</a:t>
            </a:r>
          </a:p>
          <a:p>
            <a:r>
              <a:rPr lang="en-US" sz="2400" dirty="0"/>
              <a:t>These are called the </a:t>
            </a:r>
            <a:r>
              <a:rPr lang="en-US" sz="2400" b="1" u="sng" dirty="0" smtClean="0"/>
              <a:t>Factors </a:t>
            </a:r>
            <a:r>
              <a:rPr lang="en-US" sz="2400" b="1" u="sng" dirty="0"/>
              <a:t>of Production</a:t>
            </a:r>
          </a:p>
          <a:p>
            <a:r>
              <a:rPr lang="en-US" sz="2400" dirty="0"/>
              <a:t>They are: </a:t>
            </a:r>
          </a:p>
          <a:p>
            <a:pPr>
              <a:buFontTx/>
              <a:buNone/>
            </a:pPr>
            <a:r>
              <a:rPr lang="en-US" sz="2400" dirty="0"/>
              <a:t>	</a:t>
            </a:r>
            <a:r>
              <a:rPr lang="en-US" sz="2400" b="1" dirty="0"/>
              <a:t>Land</a:t>
            </a:r>
            <a:r>
              <a:rPr lang="en-US" sz="2400" dirty="0"/>
              <a:t>, </a:t>
            </a:r>
            <a:r>
              <a:rPr lang="en-US" sz="2400" b="1" dirty="0"/>
              <a:t>Labor</a:t>
            </a:r>
            <a:r>
              <a:rPr lang="en-US" sz="2400" dirty="0"/>
              <a:t>, </a:t>
            </a:r>
            <a:r>
              <a:rPr lang="en-US" sz="2400" b="1" dirty="0"/>
              <a:t>Capital</a:t>
            </a:r>
            <a:r>
              <a:rPr lang="en-US" sz="2400" dirty="0"/>
              <a:t>, </a:t>
            </a:r>
            <a:r>
              <a:rPr lang="en-US" sz="2400" b="1" dirty="0" smtClean="0"/>
              <a:t>Entrepreneurship</a:t>
            </a:r>
            <a:r>
              <a:rPr lang="en-US" sz="2400" dirty="0" smtClean="0"/>
              <a:t> </a:t>
            </a:r>
            <a:endParaRPr lang="en-US" sz="2400" dirty="0"/>
          </a:p>
          <a:p>
            <a:pPr lvl="4">
              <a:buFontTx/>
              <a:buNone/>
            </a:pPr>
            <a:endParaRPr lang="en-US" sz="1600" dirty="0"/>
          </a:p>
        </p:txBody>
      </p:sp>
      <p:pic>
        <p:nvPicPr>
          <p:cNvPr id="5122" name="Picture 2" descr="Factors Of Production : Hand pointing at Customer oriented on screen by pen Stock Photo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95" y="2286000"/>
            <a:ext cx="4531539" cy="304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88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Land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b="1" u="sng" dirty="0"/>
              <a:t>Land</a:t>
            </a:r>
            <a:r>
              <a:rPr lang="en-US" dirty="0"/>
              <a:t> does not only mean </a:t>
            </a:r>
            <a:r>
              <a:rPr lang="en-US" b="1" dirty="0"/>
              <a:t>real estate</a:t>
            </a:r>
            <a:r>
              <a:rPr lang="en-US" dirty="0"/>
              <a:t>.  It also </a:t>
            </a:r>
            <a:r>
              <a:rPr lang="en-US" b="1" dirty="0"/>
              <a:t>includes all the natural resources used</a:t>
            </a:r>
            <a:r>
              <a:rPr lang="en-US" dirty="0"/>
              <a:t> to produce a goods or provide a </a:t>
            </a:r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clipArt" sz="half" idx="2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038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7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Unlimited Wants, Limited Resources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2057400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We have unlimited wants and needs as human beings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world does not contain enough resources to satisfy these unlimited wants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This dilemma is the focus of economics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Central Economic Question</a:t>
            </a:r>
            <a:r>
              <a:rPr lang="en-US" sz="2800" b="1" dirty="0" smtClean="0"/>
              <a:t>: How do we meet unlimited demands with limited resources?</a:t>
            </a:r>
          </a:p>
        </p:txBody>
      </p:sp>
    </p:spTree>
    <p:extLst>
      <p:ext uri="{BB962C8B-B14F-4D97-AF65-F5344CB8AC3E}">
        <p14:creationId xmlns:p14="http://schemas.microsoft.com/office/powerpoint/2010/main" val="329508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Labor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3810000" cy="4114800"/>
          </a:xfrm>
        </p:spPr>
        <p:txBody>
          <a:bodyPr/>
          <a:lstStyle/>
          <a:p>
            <a:r>
              <a:rPr lang="en-US" b="1" u="sng" dirty="0"/>
              <a:t>Labor</a:t>
            </a:r>
            <a:r>
              <a:rPr lang="en-US" dirty="0"/>
              <a:t> includes </a:t>
            </a:r>
            <a:r>
              <a:rPr lang="en-US" b="1" dirty="0"/>
              <a:t>all human resources used in production</a:t>
            </a:r>
            <a:r>
              <a:rPr lang="en-US" dirty="0"/>
              <a:t> of a good or </a:t>
            </a:r>
            <a:r>
              <a:rPr lang="en-US" dirty="0" smtClean="0"/>
              <a:t>service</a:t>
            </a:r>
          </a:p>
          <a:p>
            <a:endParaRPr lang="en-US" dirty="0"/>
          </a:p>
          <a:p>
            <a:r>
              <a:rPr lang="en-US" dirty="0"/>
              <a:t>All work done by people is included in </a:t>
            </a:r>
            <a:r>
              <a:rPr lang="en-US" dirty="0" smtClean="0"/>
              <a:t>labor</a:t>
            </a:r>
            <a:endParaRPr lang="en-US" dirty="0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clipArt" sz="half" idx="2"/>
          </p:nvPr>
        </p:nvSpPr>
        <p:spPr/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100" y="2514600"/>
            <a:ext cx="453154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4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Capital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b="1" u="sng" dirty="0"/>
              <a:t>Capital</a:t>
            </a:r>
            <a:r>
              <a:rPr lang="en-US" sz="2400" dirty="0"/>
              <a:t> includes </a:t>
            </a:r>
            <a:r>
              <a:rPr lang="en-US" sz="2400" b="1" dirty="0"/>
              <a:t>the money and goods used in production of a good or </a:t>
            </a:r>
            <a:r>
              <a:rPr lang="en-US" sz="2400" b="1" dirty="0" smtClean="0"/>
              <a:t>service</a:t>
            </a:r>
          </a:p>
          <a:p>
            <a:endParaRPr lang="en-US" sz="2400" b="1" dirty="0"/>
          </a:p>
          <a:p>
            <a:r>
              <a:rPr lang="en-US" sz="2400" b="1" u="sng" dirty="0"/>
              <a:t>Capital Goods</a:t>
            </a:r>
            <a:r>
              <a:rPr lang="en-US" sz="2400" b="1" dirty="0"/>
              <a:t> are used in the production of other goods or services</a:t>
            </a:r>
          </a:p>
          <a:p>
            <a:endParaRPr lang="en-US" sz="2400" dirty="0"/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clipArt" sz="half" idx="2"/>
          </p:nvPr>
        </p:nvSpPr>
        <p:spPr/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56076"/>
            <a:ext cx="32004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61685"/>
            <a:ext cx="2971800" cy="199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85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Entrepreneurship</a:t>
            </a:r>
            <a:endParaRPr lang="en-US" b="1" dirty="0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b="1" u="sng" dirty="0" smtClean="0"/>
              <a:t>Entrepreneurship</a:t>
            </a:r>
            <a:r>
              <a:rPr lang="en-US" sz="2800" dirty="0" smtClean="0"/>
              <a:t> </a:t>
            </a:r>
            <a:r>
              <a:rPr lang="en-US" sz="2800" dirty="0"/>
              <a:t>includes the </a:t>
            </a:r>
            <a:r>
              <a:rPr lang="en-US" sz="2800" b="1" dirty="0"/>
              <a:t>decisions needed in order to produce a good or </a:t>
            </a:r>
            <a:r>
              <a:rPr lang="en-US" sz="2800" b="1" dirty="0" smtClean="0"/>
              <a:t>service</a:t>
            </a:r>
            <a:endParaRPr lang="en-US" sz="2800" b="1" dirty="0"/>
          </a:p>
        </p:txBody>
      </p:sp>
      <p:sp>
        <p:nvSpPr>
          <p:cNvPr id="91144" name="Rectangle 8"/>
          <p:cNvSpPr>
            <a:spLocks noGrp="1" noChangeArrowheads="1"/>
          </p:cNvSpPr>
          <p:nvPr>
            <p:ph type="clipArt" sz="half" idx="2"/>
          </p:nvPr>
        </p:nvSpPr>
        <p:spPr/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4185139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035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Your assignment: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9812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/>
              <a:t>With a partner, choose a good or service.  It can be </a:t>
            </a:r>
            <a:r>
              <a:rPr lang="en-US" sz="3600" dirty="0" smtClean="0"/>
              <a:t>anything</a:t>
            </a:r>
          </a:p>
          <a:p>
            <a:pPr>
              <a:lnSpc>
                <a:spcPct val="90000"/>
              </a:lnSpc>
            </a:pPr>
            <a:endParaRPr lang="en-US" sz="3600" dirty="0" smtClean="0"/>
          </a:p>
          <a:p>
            <a:pPr>
              <a:lnSpc>
                <a:spcPct val="90000"/>
              </a:lnSpc>
            </a:pPr>
            <a:r>
              <a:rPr lang="en-US" sz="3600" dirty="0" smtClean="0"/>
              <a:t>List </a:t>
            </a:r>
            <a:r>
              <a:rPr lang="en-US" sz="3600" dirty="0"/>
              <a:t>all the factors of production necessary to produce </a:t>
            </a:r>
            <a:r>
              <a:rPr lang="en-US" sz="3600" dirty="0" smtClean="0"/>
              <a:t>it</a:t>
            </a:r>
          </a:p>
          <a:p>
            <a:pPr>
              <a:lnSpc>
                <a:spcPct val="90000"/>
              </a:lnSpc>
            </a:pPr>
            <a:endParaRPr lang="en-US" sz="3600" dirty="0"/>
          </a:p>
          <a:p>
            <a:pPr>
              <a:lnSpc>
                <a:spcPct val="90000"/>
              </a:lnSpc>
            </a:pPr>
            <a:r>
              <a:rPr lang="en-US" sz="3600" dirty="0"/>
              <a:t>List the </a:t>
            </a:r>
            <a:r>
              <a:rPr lang="en-US" sz="3600" b="1" dirty="0"/>
              <a:t>Land</a:t>
            </a:r>
            <a:r>
              <a:rPr lang="en-US" sz="3600" dirty="0"/>
              <a:t>, </a:t>
            </a:r>
            <a:r>
              <a:rPr lang="en-US" sz="3600" b="1" dirty="0"/>
              <a:t>Labor</a:t>
            </a:r>
            <a:r>
              <a:rPr lang="en-US" sz="3600" dirty="0"/>
              <a:t>, </a:t>
            </a:r>
            <a:r>
              <a:rPr lang="en-US" sz="3600" b="1" dirty="0"/>
              <a:t>Capital goods</a:t>
            </a:r>
            <a:r>
              <a:rPr lang="en-US" sz="3600" dirty="0"/>
              <a:t> and </a:t>
            </a:r>
            <a:r>
              <a:rPr lang="en-US" sz="3600" b="1" dirty="0" smtClean="0"/>
              <a:t>Entrepreneurship </a:t>
            </a:r>
            <a:r>
              <a:rPr lang="en-US" sz="3600" b="1" dirty="0"/>
              <a:t>decisions</a:t>
            </a: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200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Goods and Services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839200" cy="4724400"/>
          </a:xfrm>
        </p:spPr>
        <p:txBody>
          <a:bodyPr/>
          <a:lstStyle/>
          <a:p>
            <a:r>
              <a:rPr lang="en-US" dirty="0"/>
              <a:t>All things that have value are classified as either </a:t>
            </a:r>
            <a:r>
              <a:rPr lang="en-US" i="1" dirty="0"/>
              <a:t>goods </a:t>
            </a:r>
            <a:r>
              <a:rPr lang="en-US" dirty="0"/>
              <a:t>or </a:t>
            </a:r>
            <a:r>
              <a:rPr lang="en-US" i="1" dirty="0" smtClean="0"/>
              <a:t>services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b="1" u="sng" dirty="0"/>
              <a:t>good</a:t>
            </a:r>
            <a:r>
              <a:rPr lang="en-US" dirty="0"/>
              <a:t> is a </a:t>
            </a:r>
            <a:r>
              <a:rPr lang="en-US" b="1" dirty="0"/>
              <a:t>physical item that has value</a:t>
            </a:r>
            <a:r>
              <a:rPr lang="en-US" dirty="0"/>
              <a:t>.  It could range from gum to an aircraft </a:t>
            </a:r>
            <a:r>
              <a:rPr lang="en-US" dirty="0" smtClean="0"/>
              <a:t>carrier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b="1" u="sng" dirty="0"/>
              <a:t>service</a:t>
            </a:r>
            <a:r>
              <a:rPr lang="en-US" dirty="0"/>
              <a:t> is an </a:t>
            </a:r>
            <a:r>
              <a:rPr lang="en-US" b="1" dirty="0"/>
              <a:t>action that someone is willing to pay you to do</a:t>
            </a:r>
            <a:r>
              <a:rPr lang="en-US" dirty="0"/>
              <a:t>.  It could range from lawn mowing to brain surgery</a:t>
            </a:r>
          </a:p>
        </p:txBody>
      </p:sp>
    </p:spTree>
    <p:extLst>
      <p:ext uri="{BB962C8B-B14F-4D97-AF65-F5344CB8AC3E}">
        <p14:creationId xmlns:p14="http://schemas.microsoft.com/office/powerpoint/2010/main" val="12994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60" name="Picture 8" descr="BU0023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4" r="10001"/>
          <a:stretch>
            <a:fillRect/>
          </a:stretch>
        </p:blipFill>
        <p:spPr bwMode="auto">
          <a:xfrm>
            <a:off x="228600" y="1752600"/>
            <a:ext cx="42672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8362" name="Picture 10" descr="2004_08_fordpl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7" r="6557"/>
          <a:stretch>
            <a:fillRect/>
          </a:stretch>
        </p:blipFill>
        <p:spPr bwMode="auto">
          <a:xfrm>
            <a:off x="152400" y="1981200"/>
            <a:ext cx="44958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8364" name="Picture 12" descr="Government%20Gran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154488" cy="495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Economic Roles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19200"/>
            <a:ext cx="43434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 an economy, there are three types of roles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Consumers</a:t>
            </a:r>
            <a:r>
              <a:rPr lang="en-US" sz="2400" dirty="0" smtClean="0"/>
              <a:t> are those who </a:t>
            </a:r>
            <a:r>
              <a:rPr lang="en-US" sz="2400" b="1" dirty="0" smtClean="0"/>
              <a:t>purchase goods and services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Producers</a:t>
            </a:r>
            <a:r>
              <a:rPr lang="en-US" sz="2400" dirty="0" smtClean="0"/>
              <a:t> are those who </a:t>
            </a:r>
            <a:r>
              <a:rPr lang="en-US" sz="2400" b="1" dirty="0" smtClean="0"/>
              <a:t>create or provide goods and services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Government</a:t>
            </a:r>
            <a:r>
              <a:rPr lang="en-US" sz="2400" b="1" dirty="0" smtClean="0"/>
              <a:t> can act as both a consumer and producer at times</a:t>
            </a:r>
            <a:endParaRPr lang="en-US" sz="2400" b="1" u="sng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 </a:t>
            </a:r>
            <a:r>
              <a:rPr lang="en-US" sz="2400" b="1" u="sng" dirty="0" smtClean="0"/>
              <a:t>Market</a:t>
            </a:r>
            <a:r>
              <a:rPr lang="en-US" sz="2400" dirty="0" smtClean="0"/>
              <a:t> is any</a:t>
            </a:r>
            <a:r>
              <a:rPr lang="en-US" sz="2400" b="1" dirty="0" smtClean="0"/>
              <a:t> place where goods and/or services are bought and sold</a:t>
            </a:r>
            <a:r>
              <a:rPr lang="en-US" sz="2400" dirty="0" smtClean="0"/>
              <a:t>; where producers, consumers and government come together.</a:t>
            </a:r>
          </a:p>
        </p:txBody>
      </p:sp>
      <p:pic>
        <p:nvPicPr>
          <p:cNvPr id="228365" name="Picture 13" descr="HPIM24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32"/>
          <a:stretch>
            <a:fillRect/>
          </a:stretch>
        </p:blipFill>
        <p:spPr bwMode="auto">
          <a:xfrm>
            <a:off x="304800" y="1447800"/>
            <a:ext cx="4387850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5"/>
          <p:cNvSpPr txBox="1"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28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Consumer or Producer?</a:t>
            </a:r>
          </a:p>
        </p:txBody>
      </p:sp>
      <p:pic>
        <p:nvPicPr>
          <p:cNvPr id="5123" name="Picture 3" descr="shopperon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600200"/>
            <a:ext cx="6705600" cy="4749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Consumer or Producer?</a:t>
            </a:r>
          </a:p>
        </p:txBody>
      </p:sp>
      <p:pic>
        <p:nvPicPr>
          <p:cNvPr id="6147" name="Picture 3" descr="steelwork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3375"/>
            <a:ext cx="7315200" cy="482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Consumers or Producers?</a:t>
            </a:r>
          </a:p>
        </p:txBody>
      </p:sp>
      <p:pic>
        <p:nvPicPr>
          <p:cNvPr id="7171" name="Picture 3" descr="yankeebleacher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600200"/>
            <a:ext cx="6934200" cy="5041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Consumer or Producer?</a:t>
            </a:r>
          </a:p>
        </p:txBody>
      </p:sp>
      <p:pic>
        <p:nvPicPr>
          <p:cNvPr id="8195" name="Picture 3" descr="whit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600200"/>
            <a:ext cx="6553200" cy="4945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c Economics">
  <a:themeElements>
    <a:clrScheme name="Basic Economic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asic Economic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sic Economic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sic Economic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 Economic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 Economic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 Economic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 Economic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 Economic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CFCE5A-6907-4DE7-8585-A313ABCFDA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F3174E2-51F0-4F75-ACFE-47F0B297BAF9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FFF054-E213-46D5-8E49-325B79B343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Economics</Template>
  <TotalTime>1051</TotalTime>
  <Words>1002</Words>
  <Application>Microsoft Office PowerPoint</Application>
  <PresentationFormat>On-screen Show (4:3)</PresentationFormat>
  <Paragraphs>143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Algerian</vt:lpstr>
      <vt:lpstr>Times New Roman</vt:lpstr>
      <vt:lpstr>Basic Economics</vt:lpstr>
      <vt:lpstr>Default Design</vt:lpstr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8_Default Design</vt:lpstr>
      <vt:lpstr>7_Default Design</vt:lpstr>
      <vt:lpstr>ECONOMICS</vt:lpstr>
      <vt:lpstr>What is Economics?</vt:lpstr>
      <vt:lpstr>Unlimited Wants, Limited Resources</vt:lpstr>
      <vt:lpstr>Goods and Services</vt:lpstr>
      <vt:lpstr>Economic Roles</vt:lpstr>
      <vt:lpstr>Consumer or Producer?</vt:lpstr>
      <vt:lpstr>Consumer or Producer?</vt:lpstr>
      <vt:lpstr>Consumers or Producers?</vt:lpstr>
      <vt:lpstr>Consumer or Producer?</vt:lpstr>
      <vt:lpstr>Consumer or Producer?</vt:lpstr>
      <vt:lpstr>Scarcity</vt:lpstr>
      <vt:lpstr>Its Economical</vt:lpstr>
      <vt:lpstr>Opportunity Cost</vt:lpstr>
      <vt:lpstr>Choices</vt:lpstr>
      <vt:lpstr>Who’s in charge over here?</vt:lpstr>
      <vt:lpstr>Traditional Economy</vt:lpstr>
      <vt:lpstr>Command Economy</vt:lpstr>
      <vt:lpstr>Free Market</vt:lpstr>
      <vt:lpstr>Profit and Loss</vt:lpstr>
      <vt:lpstr>So which produces more economic growth?</vt:lpstr>
      <vt:lpstr>A little of this…</vt:lpstr>
      <vt:lpstr>Mixed-Market</vt:lpstr>
      <vt:lpstr>Incentives</vt:lpstr>
      <vt:lpstr>Supply and Demand</vt:lpstr>
      <vt:lpstr>Why are things valuable?</vt:lpstr>
      <vt:lpstr>What happens when supply and demand work together?</vt:lpstr>
      <vt:lpstr>Supply or Demand change?</vt:lpstr>
      <vt:lpstr>The Factors of Production</vt:lpstr>
      <vt:lpstr>Land</vt:lpstr>
      <vt:lpstr>Labor</vt:lpstr>
      <vt:lpstr>Capital</vt:lpstr>
      <vt:lpstr>Entrepreneurship</vt:lpstr>
      <vt:lpstr>Your assignment:</vt:lpstr>
    </vt:vector>
  </TitlesOfParts>
  <Company>Virginia Beach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ECONOMICS</dc:title>
  <dc:creator>Phillip McGinnis</dc:creator>
  <cp:lastModifiedBy>Phillip</cp:lastModifiedBy>
  <cp:revision>47</cp:revision>
  <dcterms:created xsi:type="dcterms:W3CDTF">2007-04-26T14:24:04Z</dcterms:created>
  <dcterms:modified xsi:type="dcterms:W3CDTF">2016-03-18T20:18:11Z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